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67" r:id="rId2"/>
    <p:sldId id="2540" r:id="rId3"/>
    <p:sldId id="2541" r:id="rId4"/>
    <p:sldId id="2543" r:id="rId5"/>
    <p:sldId id="2554" r:id="rId6"/>
    <p:sldId id="2544" r:id="rId7"/>
    <p:sldId id="2545" r:id="rId8"/>
    <p:sldId id="2558" r:id="rId9"/>
    <p:sldId id="2546" r:id="rId10"/>
    <p:sldId id="2559" r:id="rId11"/>
    <p:sldId id="2547" r:id="rId12"/>
    <p:sldId id="2549" r:id="rId13"/>
    <p:sldId id="2556" r:id="rId14"/>
    <p:sldId id="2557" r:id="rId15"/>
    <p:sldId id="2550" r:id="rId16"/>
    <p:sldId id="2560" r:id="rId17"/>
    <p:sldId id="2551" r:id="rId18"/>
    <p:sldId id="2553" r:id="rId19"/>
    <p:sldId id="2561" r:id="rId20"/>
    <p:sldId id="2564" r:id="rId21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9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93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F88DBB8-DCEB-5B44-1CE9-C5691F3DEBE5}"/>
              </a:ext>
            </a:extLst>
          </p:cNvPr>
          <p:cNvSpPr txBox="1"/>
          <p:nvPr userDrawn="1"/>
        </p:nvSpPr>
        <p:spPr>
          <a:xfrm>
            <a:off x="381000" y="381000"/>
            <a:ext cx="3810000" cy="31393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296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65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bin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bin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bin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bin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340855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第19章　矩形、棱形与正方形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19.1　矩　形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第2课时　矩形的判定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542" name="yt_shape_10542"/>
              <p:cNvSpPr txBox="1"/>
              <p:nvPr/>
            </p:nvSpPr>
            <p:spPr>
              <a:xfrm>
                <a:off x="540119" y="972030"/>
                <a:ext cx="11492915" cy="533717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/>
                <a:r>
                  <a:rPr lang="zh-CN" altLang="zh-CN" sz="32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证明</a:t>
                </a:r>
                <a:r>
                  <a:rPr lang="zh-CN" altLang="zh-CN" sz="32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2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200" b="1" i="1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zh-CN" altLang="zh-CN" sz="32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200" b="1" i="1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</a:t>
                </a:r>
                <a:r>
                  <a:rPr lang="zh-CN" altLang="zh-CN" sz="32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分别是</a:t>
                </a:r>
                <a:r>
                  <a:rPr lang="en-US" altLang="zh-CN" sz="32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200" b="1" i="1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BAC</a:t>
                </a:r>
                <a:r>
                  <a:rPr lang="zh-CN" altLang="zh-CN" sz="32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和外角</a:t>
                </a:r>
                <a:r>
                  <a:rPr lang="en-US" altLang="zh-CN" sz="32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200" b="1" i="1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BAF</a:t>
                </a:r>
                <a:r>
                  <a:rPr lang="zh-CN" altLang="zh-CN" sz="32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3_b5f93"/>
                  </a:rPr>
                  <a:t>的</a:t>
                </a:r>
                <a:r>
                  <a:rPr lang="zh-CN" altLang="zh-CN" sz="3200" b="1" i="0" u="none" spc="-20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3_b5f93"/>
                  </a:rPr>
                  <a:t>平分</a:t>
                </a:r>
                <a:r>
                  <a:rPr lang="zh-CN" altLang="zh-CN" sz="3200" b="1" i="0" u="none" spc="-10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线</a:t>
                </a:r>
                <a:r>
                  <a:rPr lang="zh-CN" altLang="zh-CN" sz="3200" b="1" i="0" u="none" spc="-1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/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∴∠</a:t>
                </a:r>
                <a:r>
                  <a:rPr lang="en-US" altLang="zh-CN" sz="32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BAD</a:t>
                </a:r>
                <a:r>
                  <a:rPr lang="zh-CN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2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2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2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BAC</a:t>
                </a:r>
                <a:r>
                  <a:rPr lang="zh-CN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2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BAE</a:t>
                </a:r>
                <a:r>
                  <a:rPr lang="zh-CN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2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2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2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BAF</a:t>
                </a:r>
                <a:r>
                  <a:rPr lang="zh-CN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/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∴∠</a:t>
                </a:r>
                <a:r>
                  <a:rPr lang="en-US" altLang="zh-CN" sz="32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DAE</a:t>
                </a:r>
                <a:r>
                  <a:rPr lang="zh-CN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2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BAD</a:t>
                </a:r>
                <a:r>
                  <a:rPr lang="zh-CN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200" b="1" i="1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BAE</a:t>
                </a:r>
                <a:r>
                  <a:rPr lang="zh-CN" altLang="zh-CN" sz="3200" b="1" i="0" u="none" spc="150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2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2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2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BAC</a:t>
                </a:r>
                <a:r>
                  <a:rPr lang="zh-CN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2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BAF</a:t>
                </a:r>
                <a:r>
                  <a:rPr lang="zh-CN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</a:p>
              <a:p>
                <a:pPr algn="l" eaLnBrk="1" latinLnBrk="0" hangingPunct="0"/>
                <a:r>
                  <a:rPr lang="zh-CN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2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2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180</a:t>
                </a:r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  <a:p>
                <a:pPr algn="l" eaLnBrk="1" latinLnBrk="0" hangingPunct="0"/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2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BE</a:t>
                </a:r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2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</a:t>
                </a:r>
                <a:r>
                  <a:rPr lang="zh-CN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/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∴∠</a:t>
                </a:r>
                <a:r>
                  <a:rPr lang="en-US" altLang="zh-CN" sz="32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AEB</a:t>
                </a:r>
                <a:r>
                  <a:rPr lang="zh-CN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  <a:p>
                <a:pPr algn="l" eaLnBrk="1" latinLnBrk="0" hangingPunct="0"/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2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zh-CN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2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AC</a:t>
                </a:r>
                <a:r>
                  <a:rPr lang="zh-CN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2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zh-CN" altLang="zh-CN" sz="32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平分</a:t>
                </a:r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2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BAC</a:t>
                </a:r>
                <a:r>
                  <a:rPr lang="zh-CN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/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2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2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zh-CN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∴∠</a:t>
                </a:r>
                <a:r>
                  <a:rPr lang="en-US" altLang="zh-CN" sz="32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ADB</a:t>
                </a:r>
                <a:r>
                  <a:rPr lang="zh-CN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2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endParaRPr lang="en-US" altLang="zh-CN" sz="3200" b="1" i="0" u="none" spc="150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</p:txBody>
          </p:sp>
        </mc:Choice>
        <mc:Fallback xmlns="">
          <p:sp>
            <p:nvSpPr>
              <p:cNvPr id="10542" name="yt_shape_105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972030"/>
                <a:ext cx="11492915" cy="5337170"/>
              </a:xfrm>
              <a:prstGeom prst="rect">
                <a:avLst/>
              </a:prstGeom>
              <a:blipFill>
                <a:blip r:embed="rId2"/>
                <a:stretch>
                  <a:fillRect l="-2175" t="-27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yt_image_10540">
            <a:extLst>
              <a:ext uri="">
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48080" y="3284990"/>
            <a:ext cx="3142619" cy="197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yt_shape_2">
            <a:extLst>
              <a:ext uri="{FF2B5EF4-FFF2-40B4-BE49-F238E27FC236}">
                <a16:creationId xmlns:a16="http://schemas.microsoft.com/office/drawing/2014/main" id="{B146F435-DE99-31A4-6C40-60E254F0535D}"/>
              </a:ext>
            </a:extLst>
          </p:cNvPr>
          <p:cNvSpPr txBox="1"/>
          <p:nvPr/>
        </p:nvSpPr>
        <p:spPr>
          <a:xfrm>
            <a:off x="540119" y="5517145"/>
            <a:ext cx="4962897" cy="55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rtlCol="0">
            <a:noAutofit/>
          </a:bodyPr>
          <a:lstStyle/>
          <a:p>
            <a:r>
              <a:rPr lang="en-US" altLang="zh-CN" sz="32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zh-CN" altLang="zh-CN" sz="3200" b="1" spc="150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四边形</a:t>
            </a:r>
            <a:r>
              <a:rPr lang="en-US" altLang="zh-CN" sz="32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AEBD</a:t>
            </a:r>
            <a:r>
              <a:rPr lang="zh-CN" altLang="zh-CN" sz="3200" b="1" spc="150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是矩形</a:t>
            </a:r>
            <a:r>
              <a:rPr lang="en-US" altLang="zh-CN" sz="32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5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5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5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5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5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5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5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5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5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5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5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5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5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5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2" grpId="0" build="allAtOnce"/>
      <p:bldP spid="4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5" name="yt_shape_10545"/>
          <p:cNvSpPr txBox="1"/>
          <p:nvPr/>
        </p:nvSpPr>
        <p:spPr>
          <a:xfrm>
            <a:off x="540000" y="1099981"/>
            <a:ext cx="1672061" cy="46935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50" b="0" i="0" u="none" spc="12276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</a:rPr>
              <a:t> </a:t>
            </a:r>
          </a:p>
        </p:txBody>
      </p:sp>
      <p:pic>
        <p:nvPicPr>
          <p:cNvPr id="10544" name="yt_image_10544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1139685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47" name="yt_shape_10547"/>
          <p:cNvSpPr txBox="1"/>
          <p:nvPr/>
        </p:nvSpPr>
        <p:spPr>
          <a:xfrm>
            <a:off x="540119" y="1661847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af1a9,isEnd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＞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0ca21,isEnd"/>
              </a:rPr>
              <a:t>出发沿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以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cm/s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的速度向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运动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到达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2551f,isEnd"/>
              </a:rPr>
              <a:t>后立即停止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运动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则第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时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ABP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是矩形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0548" name="yt_shape_10548" title="H_189.8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5735975" y="3414211"/>
            <a:ext cx="2873250" cy="2410860"/>
            <a:chOff x="0" y="0"/>
            <a:chExt cx="2873250" cy="2410860"/>
          </a:xfrm>
        </p:grpSpPr>
        <p:pic>
          <p:nvPicPr>
            <p:cNvPr id="2" name="yt_image_10548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873250" cy="1820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550" name="yt_shape_10550" descr="{&quot;rangeId&quot;:0,&quot;IgnoreLineSpacing&quot;:1}"/>
            <p:cNvSpPr txBox="1"/>
            <p:nvPr/>
          </p:nvSpPr>
          <p:spPr>
            <a:xfrm>
              <a:off x="408152" y="185686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2F591B98-DFF0-A5F7-4DD8-15639E0D4786}"/>
              </a:ext>
            </a:extLst>
          </p:cNvPr>
          <p:cNvSpPr txBox="1"/>
          <p:nvPr/>
        </p:nvSpPr>
        <p:spPr>
          <a:xfrm>
            <a:off x="2974233" y="3260961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3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2" name="yt_shape_10552"/>
          <p:cNvSpPr txBox="1"/>
          <p:nvPr/>
        </p:nvSpPr>
        <p:spPr>
          <a:xfrm>
            <a:off x="540119" y="819186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Q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分别平分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bf610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7920f"/>
              </a:rPr>
              <a:t>分别平分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QC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a8013"/>
              </a:rPr>
              <a:t>形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是矩形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10553" name="yt_shape_10553" title="H_192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809839" y="2852960"/>
            <a:ext cx="3004122" cy="2441023"/>
            <a:chOff x="0" y="0"/>
            <a:chExt cx="3004122" cy="2441023"/>
          </a:xfrm>
        </p:grpSpPr>
        <p:pic>
          <p:nvPicPr>
            <p:cNvPr id="2" name="yt_image_10553">
              <a:extLst>
                <a:ext uri="">
  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004122" cy="18510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555" name="yt_shape_10555" descr="{&quot;rangeId&quot;:0,&quot;IgnoreLineSpacing&quot;:1}"/>
            <p:cNvSpPr txBox="1"/>
            <p:nvPr/>
          </p:nvSpPr>
          <p:spPr>
            <a:xfrm>
              <a:off x="478108" y="18870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7" name="yt_shape_10557"/>
          <p:cNvSpPr txBox="1"/>
          <p:nvPr/>
        </p:nvSpPr>
        <p:spPr>
          <a:xfrm>
            <a:off x="540000" y="1242720"/>
            <a:ext cx="1002518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、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分别平分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、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58" name="yt_shape_10558"/>
              <p:cNvSpPr txBox="1"/>
              <p:nvPr/>
            </p:nvSpPr>
            <p:spPr>
              <a:xfrm>
                <a:off x="540000" y="1847506"/>
                <a:ext cx="5124801" cy="797591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∴∠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MA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</p:txBody>
          </p:sp>
        </mc:Choice>
        <mc:Fallback xmlns="">
          <p:sp>
            <p:nvSpPr>
              <p:cNvPr id="10558" name="yt_shape_105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847506"/>
                <a:ext cx="5124801" cy="797591"/>
              </a:xfrm>
              <a:prstGeom prst="rect">
                <a:avLst/>
              </a:prstGeom>
              <a:blipFill>
                <a:blip r:embed="rId2"/>
                <a:stretch>
                  <a:fillRect l="-5476" t="-6107" r="-4762" b="-183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560" name="yt_shape_10560"/>
              <p:cNvSpPr txBox="1"/>
              <p:nvPr/>
            </p:nvSpPr>
            <p:spPr>
              <a:xfrm>
                <a:off x="540000" y="2695885"/>
                <a:ext cx="5969583" cy="797591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</p:txBody>
          </p:sp>
        </mc:Choice>
        <mc:Fallback xmlns="">
          <p:sp>
            <p:nvSpPr>
              <p:cNvPr id="10560" name="yt_shape_105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2695885"/>
                <a:ext cx="5969583" cy="797591"/>
              </a:xfrm>
              <a:prstGeom prst="rect">
                <a:avLst/>
              </a:prstGeom>
              <a:blipFill>
                <a:blip r:embed="rId3"/>
                <a:stretch>
                  <a:fillRect l="-4699" t="-6107" r="-2043" b="-183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62" name="yt_shape_10562"/>
          <p:cNvSpPr txBox="1"/>
          <p:nvPr/>
        </p:nvSpPr>
        <p:spPr>
          <a:xfrm>
            <a:off x="540000" y="3544264"/>
            <a:ext cx="876201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Q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180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</p:txBody>
      </p:sp>
      <p:sp>
        <p:nvSpPr>
          <p:cNvPr id="10563" name="yt_shape_10563"/>
          <p:cNvSpPr txBox="1"/>
          <p:nvPr/>
        </p:nvSpPr>
        <p:spPr>
          <a:xfrm>
            <a:off x="540000" y="4675127"/>
            <a:ext cx="790601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∴∠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</p:txBody>
      </p:sp>
      <p:pic>
        <p:nvPicPr>
          <p:cNvPr id="10" name="yt_image_10572" title="H_145.75">
            <a:extLst>
              <a:ext uri="">
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7259" y="2824102"/>
            <a:ext cx="2994190" cy="185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yt_shape_10574"/>
          <p:cNvSpPr txBox="1"/>
          <p:nvPr/>
        </p:nvSpPr>
        <p:spPr>
          <a:xfrm>
            <a:off x="8027956" y="4725506"/>
            <a:ext cx="231633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57" grpId="0" build="allAtOnce"/>
      <p:bldP spid="10558" grpId="0" build="allAtOnce"/>
      <p:bldP spid="10560" grpId="0" build="allAtOnce"/>
      <p:bldP spid="10562" grpId="0" build="allAtOnce"/>
      <p:bldP spid="10563" grpId="0" build="allAtOnce"/>
      <p:bldP spid="11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568" name="yt_shape_10568"/>
              <p:cNvSpPr txBox="1"/>
              <p:nvPr/>
            </p:nvSpPr>
            <p:spPr>
              <a:xfrm>
                <a:off x="540119" y="3324024"/>
                <a:ext cx="9411231" cy="797591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∴∠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MA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endParaRPr lang="en-US" altLang="zh-CN" sz="3600" b="1" i="0" u="none" smtClean="0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</p:txBody>
          </p:sp>
        </mc:Choice>
        <mc:Fallback xmlns="">
          <p:sp>
            <p:nvSpPr>
              <p:cNvPr id="10568" name="yt_shape_105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3324024"/>
                <a:ext cx="9411231" cy="797591"/>
              </a:xfrm>
              <a:prstGeom prst="rect">
                <a:avLst/>
              </a:prstGeom>
              <a:blipFill>
                <a:blip r:embed="rId2"/>
                <a:stretch>
                  <a:fillRect l="-2981" t="-6107" b="-1030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70" name="yt_shape_10570"/>
          <p:cNvSpPr txBox="1"/>
          <p:nvPr/>
        </p:nvSpPr>
        <p:spPr>
          <a:xfrm>
            <a:off x="4303795" y="4172403"/>
            <a:ext cx="359233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即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</p:txBody>
      </p:sp>
      <p:sp>
        <p:nvSpPr>
          <p:cNvPr id="10571" name="yt_shape_10571"/>
          <p:cNvSpPr txBox="1"/>
          <p:nvPr/>
        </p:nvSpPr>
        <p:spPr>
          <a:xfrm>
            <a:off x="540119" y="4777189"/>
            <a:ext cx="482824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是矩形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0572" name="yt_image_10572" title="H_145.75">
            <a:extLst>
              <a:ext uri="">
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0110" y="1833349"/>
            <a:ext cx="2994190" cy="185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74" name="yt_shape_10574"/>
          <p:cNvSpPr txBox="1"/>
          <p:nvPr/>
        </p:nvSpPr>
        <p:spPr>
          <a:xfrm>
            <a:off x="7968130" y="3811067"/>
            <a:ext cx="231633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7" name="yt_shape_10564"/>
          <p:cNvSpPr txBox="1"/>
          <p:nvPr/>
        </p:nvSpPr>
        <p:spPr>
          <a:xfrm>
            <a:off x="540000" y="1228563"/>
            <a:ext cx="436658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同理可得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</p:txBody>
      </p:sp>
      <p:sp>
        <p:nvSpPr>
          <p:cNvPr id="8" name="yt_shape_10565"/>
          <p:cNvSpPr txBox="1"/>
          <p:nvPr/>
        </p:nvSpPr>
        <p:spPr>
          <a:xfrm>
            <a:off x="540000" y="1833349"/>
            <a:ext cx="409887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平分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yt_shape_10566"/>
              <p:cNvSpPr txBox="1"/>
              <p:nvPr/>
            </p:nvSpPr>
            <p:spPr>
              <a:xfrm>
                <a:off x="540000" y="2438135"/>
                <a:ext cx="4932441" cy="797591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∴∠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</p:txBody>
          </p:sp>
        </mc:Choice>
        <mc:Fallback xmlns="">
          <p:sp>
            <p:nvSpPr>
              <p:cNvPr id="9" name="yt_shape_105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2438135"/>
                <a:ext cx="4932441" cy="797591"/>
              </a:xfrm>
              <a:prstGeom prst="rect">
                <a:avLst/>
              </a:prstGeom>
              <a:blipFill>
                <a:blip r:embed="rId4"/>
                <a:stretch>
                  <a:fillRect l="-5686" t="-6107" r="-2596" b="-175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5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5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5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5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5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5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68" grpId="0" uiExpand="1" build="allAtOnce"/>
      <p:bldP spid="10570" grpId="0" build="allAtOnce"/>
      <p:bldP spid="10571" grpId="0" build="allAtOnce"/>
      <p:bldP spid="10574" grpId="0" build="allAtOnce"/>
      <p:bldP spid="7" grpId="0" build="allAtOnce"/>
      <p:bldP spid="8" grpId="0" build="allAtOnce"/>
      <p:bldP spid="9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79" name="yt_image_10579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30133" y="2891253"/>
            <a:ext cx="2650857" cy="203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75" name="yt_shape_10575"/>
          <p:cNvSpPr txBox="1"/>
          <p:nvPr/>
        </p:nvSpPr>
        <p:spPr>
          <a:xfrm>
            <a:off x="540000" y="1096906"/>
            <a:ext cx="671658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题型三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利用判定定理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判定矩形</a:t>
            </a:r>
          </a:p>
        </p:txBody>
      </p:sp>
      <p:sp>
        <p:nvSpPr>
          <p:cNvPr id="10576" name="yt_shape_10576"/>
          <p:cNvSpPr txBox="1"/>
          <p:nvPr/>
        </p:nvSpPr>
        <p:spPr>
          <a:xfrm>
            <a:off x="540119" y="1701692"/>
            <a:ext cx="11111999" cy="113877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800" b="0" i="0" u="none">
                <a:solidFill>
                  <a:srgbClr val="1EE3CF"/>
                </a:solidFill>
                <a:effectLst/>
                <a:latin typeface="Times New Roman" pitchFamily="38"/>
                <a:ea typeface="Times New Roman" pitchFamily="38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</a:t>
            </a:r>
            <a:r>
              <a:rPr lang="en-US" altLang="zh-CN" sz="3200" b="0" i="0" u="none">
                <a:solidFill>
                  <a:srgbClr val="1EE3CF"/>
                </a:solidFill>
                <a:effectLst/>
                <a:latin typeface="Times New Roman" pitchFamily="32"/>
                <a:ea typeface="宋体" pitchFamily="3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延长至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5c032"/>
              </a:rPr>
              <a:t>＝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577" name="yt_shape_10577"/>
          <p:cNvSpPr txBox="1"/>
          <p:nvPr/>
        </p:nvSpPr>
        <p:spPr>
          <a:xfrm>
            <a:off x="540000" y="2891253"/>
            <a:ext cx="637995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sp>
        <p:nvSpPr>
          <p:cNvPr id="2" name="yt_shape_10578"/>
          <p:cNvSpPr txBox="1"/>
          <p:nvPr/>
        </p:nvSpPr>
        <p:spPr>
          <a:xfrm>
            <a:off x="540119" y="3648404"/>
            <a:ext cx="10524226" cy="251678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四边形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ABCD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5_c60a9"/>
              </a:rPr>
              <a:t>是</a:t>
            </a:r>
            <a:r>
              <a:rPr lang="zh-CN" altLang="zh-CN" sz="3600" b="1" i="0" u="none" spc="150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5_c60a9"/>
              </a:rPr>
              <a:t>平行四边</a:t>
            </a:r>
            <a:r>
              <a:rPr lang="zh-CN" altLang="zh-CN" sz="3600" b="1" i="0" u="none" spc="150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zh-CN" altLang="zh-CN" sz="3600" b="1" i="0" u="none" spc="15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pc="150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15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∴∠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15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8251a"/>
              </a:rPr>
              <a:t>＝</a:t>
            </a:r>
            <a:r>
              <a:rPr lang="en-US" altLang="zh-CN" sz="3600" b="1" i="0" u="none" spc="15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CBE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ABD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≌△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BEC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  <a:sym typeface="_⨹_1_6e6d6"/>
              </a:rPr>
              <a:t> </a:t>
            </a:r>
            <a:r>
              <a:rPr lang="en-US" altLang="zh-CN" sz="3600" b="1" i="0" u="none" spc="150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4" name="yt_shape_1731295584510">
            <a:extLst>
              <a:ext uri="{FF2B5EF4-FFF2-40B4-BE49-F238E27FC236}">
                <a16:creationId xmlns:a16="http://schemas.microsoft.com/office/drawing/2014/main" id="{F870A2C7-E900-006E-CFCF-8ACE0C5576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800103"/>
            <a:ext cx="679642" cy="38229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1" name="yt_shape_10581"/>
          <p:cNvSpPr txBox="1"/>
          <p:nvPr/>
        </p:nvSpPr>
        <p:spPr>
          <a:xfrm>
            <a:off x="540000" y="1052835"/>
            <a:ext cx="109340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BO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BEC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是矩形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3" name="yt_shape_10582"/>
          <p:cNvSpPr txBox="1"/>
          <p:nvPr/>
        </p:nvSpPr>
        <p:spPr>
          <a:xfrm>
            <a:off x="540119" y="1484865"/>
            <a:ext cx="10092196" cy="4985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四边形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ABCD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5_14f7d"/>
              </a:rPr>
              <a:t>是</a:t>
            </a:r>
            <a:r>
              <a:rPr lang="zh-CN" altLang="zh-CN" sz="3000" b="1" i="0" u="none" spc="150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5_14f7d"/>
              </a:rPr>
              <a:t>平行四边</a:t>
            </a:r>
            <a:r>
              <a:rPr lang="zh-CN" altLang="zh-CN" sz="3000" b="1" i="0" u="none" spc="150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即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四边形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BECD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BO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OC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DO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OE</a:t>
            </a: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∵∠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BOD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OBE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∴∠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BOD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OBE</a:t>
            </a: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∵∠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BOD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OBE</a:t>
            </a:r>
            <a:r>
              <a:rPr lang="zh-CN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0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OEB</a:t>
            </a:r>
            <a:r>
              <a:rPr lang="zh-CN" altLang="zh-CN" sz="3000" b="1" i="0" u="none" spc="15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000" b="1" i="0" u="none" spc="150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lvl="0" hangingPunct="0"/>
            <a:r>
              <a:rPr lang="en-US" altLang="zh-CN" sz="30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∴∠</a:t>
            </a:r>
            <a:r>
              <a:rPr lang="en-US" altLang="zh-CN" sz="30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OBE</a:t>
            </a:r>
            <a:r>
              <a:rPr lang="zh-CN" altLang="zh-CN" sz="30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0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OEB</a:t>
            </a:r>
            <a:r>
              <a:rPr lang="zh-CN" altLang="zh-CN" sz="30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30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OB</a:t>
            </a:r>
            <a:r>
              <a:rPr lang="zh-CN" altLang="zh-CN" sz="30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OE</a:t>
            </a:r>
            <a:r>
              <a:rPr lang="zh-CN" altLang="zh-CN" sz="30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30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BC</a:t>
            </a:r>
            <a:r>
              <a:rPr lang="zh-CN" altLang="zh-CN" sz="30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ED</a:t>
            </a:r>
            <a:r>
              <a:rPr lang="zh-CN" altLang="zh-CN" sz="30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en-US" altLang="zh-CN" sz="30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zh-CN" altLang="zh-CN" sz="3000" b="1" spc="150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四边形</a:t>
            </a:r>
            <a:r>
              <a:rPr lang="en-US" altLang="zh-CN" sz="30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BECD</a:t>
            </a:r>
            <a:r>
              <a:rPr lang="zh-CN" altLang="zh-CN" sz="3000" b="1" spc="150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是矩形</a:t>
            </a:r>
            <a:r>
              <a:rPr lang="en-US" altLang="zh-CN" sz="30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endParaRPr lang="zh-CN" altLang="en-US" sz="3000">
              <a:solidFill>
                <a:srgbClr val="FF0000"/>
              </a:solidFill>
            </a:endParaRPr>
          </a:p>
          <a:p>
            <a:pPr algn="l" eaLnBrk="1" latinLnBrk="0" hangingPunct="0">
              <a:lnSpc>
                <a:spcPct val="100000"/>
              </a:lnSpc>
            </a:pPr>
            <a:endParaRPr lang="en-US" altLang="zh-CN" sz="3000" b="1" i="0" u="none" spc="15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</p:txBody>
      </p:sp>
      <p:pic>
        <p:nvPicPr>
          <p:cNvPr id="10583" name="yt_image_10583" title="H_160.12495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4120" y="2412206"/>
            <a:ext cx="2650857" cy="203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6" name="yt_shape_10586"/>
          <p:cNvSpPr txBox="1"/>
          <p:nvPr/>
        </p:nvSpPr>
        <p:spPr>
          <a:xfrm>
            <a:off x="540000" y="1268850"/>
            <a:ext cx="1672061" cy="46935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50" b="0" i="0" u="none" spc="12276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</a:rPr>
              <a:t> </a:t>
            </a:r>
          </a:p>
        </p:txBody>
      </p:sp>
      <p:pic>
        <p:nvPicPr>
          <p:cNvPr id="10585" name="yt_image_10585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1308554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88" name="yt_shape_10588"/>
          <p:cNvSpPr txBox="1"/>
          <p:nvPr/>
        </p:nvSpPr>
        <p:spPr>
          <a:xfrm>
            <a:off x="540119" y="1830716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1e502,isEnd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是矩形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0589" name="yt_shape_10589" title="H_193.3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557969" y="3180712"/>
            <a:ext cx="3076062" cy="2455310"/>
            <a:chOff x="0" y="0"/>
            <a:chExt cx="3076062" cy="2455310"/>
          </a:xfrm>
        </p:grpSpPr>
        <p:pic>
          <p:nvPicPr>
            <p:cNvPr id="2" name="yt_image_10589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076062" cy="1865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591" name="yt_shape_10591" descr="{&quot;rangeId&quot;:0,&quot;IgnoreLineSpacing&quot;:1}"/>
            <p:cNvSpPr txBox="1"/>
            <p:nvPr/>
          </p:nvSpPr>
          <p:spPr>
            <a:xfrm>
              <a:off x="509558" y="190131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5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BE9A6875-F63C-5E9D-44F4-5F872C190642}"/>
              </a:ext>
            </a:extLst>
          </p:cNvPr>
          <p:cNvSpPr txBox="1"/>
          <p:nvPr/>
        </p:nvSpPr>
        <p:spPr>
          <a:xfrm>
            <a:off x="3498108" y="2332550"/>
            <a:ext cx="867474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6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93" name="yt_shape_10593"/>
          <p:cNvSpPr txBox="1"/>
          <p:nvPr/>
        </p:nvSpPr>
        <p:spPr>
          <a:xfrm>
            <a:off x="540119" y="990826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湖南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5061c"/>
              </a:rPr>
              <a:t>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其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a7490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594" name="yt_shape_10594"/>
          <p:cNvSpPr txBox="1"/>
          <p:nvPr/>
        </p:nvSpPr>
        <p:spPr>
          <a:xfrm>
            <a:off x="540000" y="2703607"/>
            <a:ext cx="714298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是矩形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sp>
        <p:nvSpPr>
          <p:cNvPr id="2" name="yt_shape_10595"/>
          <p:cNvSpPr txBox="1"/>
          <p:nvPr/>
        </p:nvSpPr>
        <p:spPr>
          <a:xfrm>
            <a:off x="540000" y="3284990"/>
            <a:ext cx="7761740" cy="276998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是矩形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10596" name="yt_shape_10596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322522" y="2852960"/>
            <a:ext cx="3154077" cy="2920448"/>
            <a:chOff x="0" y="0"/>
            <a:chExt cx="3154077" cy="2920448"/>
          </a:xfrm>
        </p:grpSpPr>
        <p:pic>
          <p:nvPicPr>
            <p:cNvPr id="3" name="yt_image_10596" descr="{&quot;rangeId&quot;:0,&quot;⚘_6&quot;:1}">
              <a:extLst>
                <a:ext uri="">
  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154077" cy="2330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598" name="yt_shape_10598" descr="{&quot;rangeId&quot;:0,&quot;IgnoreLineSpacing&quot;:1}"/>
            <p:cNvSpPr txBox="1"/>
            <p:nvPr/>
          </p:nvSpPr>
          <p:spPr>
            <a:xfrm>
              <a:off x="548566" y="23664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0" name="yt_shape_10600"/>
          <p:cNvSpPr txBox="1"/>
          <p:nvPr/>
        </p:nvSpPr>
        <p:spPr>
          <a:xfrm>
            <a:off x="540119" y="1133202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BAD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BD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DOE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b6da0"/>
              </a:rPr>
              <a:t>的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度数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4" name="yt_shape_10601"/>
          <p:cNvSpPr txBox="1"/>
          <p:nvPr/>
        </p:nvSpPr>
        <p:spPr>
          <a:xfrm>
            <a:off x="540119" y="1700880"/>
            <a:ext cx="9804176" cy="43203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是矩形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26dca"/>
              </a:rPr>
              <a:t>＝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平分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是等腰直角三角形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0f178"/>
              </a:rPr>
              <a:t>＝</a:t>
            </a:r>
            <a:r>
              <a:rPr lang="en-US" altLang="zh-CN" sz="36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是等边三角形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</p:txBody>
      </p:sp>
      <p:grpSp>
        <p:nvGrpSpPr>
          <p:cNvPr id="10603" name="yt_shape_10603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328155" y="1766748"/>
            <a:ext cx="3154077" cy="2920448"/>
            <a:chOff x="0" y="0"/>
            <a:chExt cx="3154077" cy="2920448"/>
          </a:xfrm>
        </p:grpSpPr>
        <p:pic>
          <p:nvPicPr>
            <p:cNvPr id="5" name="yt_image_10603" descr="{&quot;rangeId&quot;:0,&quot;⚘_6&quot;:1}">
              <a:extLst>
                <a:ext uri="">
  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154077" cy="2330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605" name="yt_shape_10605" descr="{&quot;rangeId&quot;:0,&quot;IgnoreLineSpacing&quot;:1}"/>
            <p:cNvSpPr txBox="1"/>
            <p:nvPr/>
          </p:nvSpPr>
          <p:spPr>
            <a:xfrm>
              <a:off x="548566" y="23664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8" name="yt_shape_10498"/>
          <p:cNvSpPr txBox="1"/>
          <p:nvPr/>
        </p:nvSpPr>
        <p:spPr>
          <a:xfrm>
            <a:off x="540119" y="1587006"/>
            <a:ext cx="11492915" cy="33239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矩形的判定方法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定义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有一个角是直角的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</a:t>
            </a:r>
            <a:r>
              <a:rPr sz="1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是矩形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判定定理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有三个角是</a:t>
            </a:r>
            <a:r>
              <a:rPr sz="36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</a:t>
            </a:r>
            <a:r>
              <a:rPr sz="13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b1964,isEnd"/>
              </a:rPr>
              <a:t>的四边形是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b1964,isEnd"/>
              </a:rPr>
              <a:t>矩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判定定理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对角线</a:t>
            </a:r>
            <a:r>
              <a:rPr sz="36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</a:t>
            </a:r>
            <a:r>
              <a:rPr sz="13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59e67,isEnd"/>
              </a:rPr>
              <a:t>的平行四边形是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59e67,isEnd"/>
              </a:rPr>
              <a:t>矩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5B978D5-27B7-5ED3-82DA-064645A03F9C}"/>
              </a:ext>
            </a:extLst>
          </p:cNvPr>
          <p:cNvSpPr txBox="1"/>
          <p:nvPr/>
        </p:nvSpPr>
        <p:spPr>
          <a:xfrm>
            <a:off x="7101732" y="2088840"/>
            <a:ext cx="293281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平行四边形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C8EA414-D2EB-3843-2683-BF487D0B64C7}"/>
              </a:ext>
            </a:extLst>
          </p:cNvPr>
          <p:cNvSpPr txBox="1"/>
          <p:nvPr/>
        </p:nvSpPr>
        <p:spPr>
          <a:xfrm>
            <a:off x="6691650" y="2637480"/>
            <a:ext cx="161359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15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直角</a:t>
            </a:r>
            <a:r>
              <a:rPr kumimoji="0" lang="zh-CN" altLang="zh-CN" sz="3600" b="1" i="0" strike="noStrike" kern="1200" cap="none" spc="15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3A62B0E-26EC-7964-9570-9B5B79C2D14F}"/>
              </a:ext>
            </a:extLst>
          </p:cNvPr>
          <p:cNvSpPr txBox="1"/>
          <p:nvPr/>
        </p:nvSpPr>
        <p:spPr>
          <a:xfrm>
            <a:off x="5735975" y="3170174"/>
            <a:ext cx="1613599" cy="583865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15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相等</a:t>
            </a:r>
            <a:r>
              <a:rPr kumimoji="0" lang="zh-CN" altLang="zh-CN" sz="3600" b="1" i="0" strike="noStrike" kern="1200" cap="none" spc="15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2">
                <a:extLst>
                  <a:ext uri="{FF2B5EF4-FFF2-40B4-BE49-F238E27FC236}">
                    <a16:creationId xmlns:a16="http://schemas.microsoft.com/office/drawing/2014/main" id="{5EAB111F-1D9C-73CC-A8BA-96D32077881B}"/>
                  </a:ext>
                </a:extLst>
              </p:cNvPr>
              <p:cNvSpPr txBox="1"/>
              <p:nvPr/>
            </p:nvSpPr>
            <p:spPr>
              <a:xfrm>
                <a:off x="540119" y="1742208"/>
                <a:ext cx="8459047" cy="3013582"/>
              </a:xfrm>
              <a:prstGeom prst="rect">
                <a:avLst/>
              </a:prstGeom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rtlCol="0">
                <a:noAutofit/>
              </a:bodyPr>
              <a:lstStyle/>
              <a:p>
                <a:pPr lvl="0" hangingPunct="0"/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60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</a:p>
              <a:p>
                <a:pPr lvl="0" hangingPunct="0"/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OD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30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°.</a:t>
                </a:r>
              </a:p>
              <a:p>
                <a:pPr lvl="0" hangingPunct="0"/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</a:p>
              <a:p>
                <a:pPr lvl="0" hangingPunct="0"/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</a:p>
              <a:p>
                <a:pPr lvl="0" hangingPunct="0"/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DO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180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OD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）＝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75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°.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 xmlns:a16="http://schemas.microsoft.com/office/drawing/2014/main">
          <p:sp>
            <p:nvSpPr>
              <p:cNvPr id="2" name="yt_shape_2" descr="{&quot;rangeId&quot;:16,&quot;color&quot;:&quot;R&quot;}">
                <a:extLst>
                  <a:ext uri="{FF2B5EF4-FFF2-40B4-BE49-F238E27FC236}">
                    <a16:creationId xmlns:a16="http://schemas.microsoft.com/office/drawing/2014/main" id="{5EAB111F-1D9C-73CC-A8BA-96D3207788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742208"/>
                <a:ext cx="8459047" cy="3013582"/>
              </a:xfrm>
              <a:prstGeom prst="rect">
                <a:avLst/>
              </a:prstGeom>
              <a:blipFill>
                <a:blip r:embed="rId2"/>
                <a:stretch>
                  <a:fillRect l="-3317" t="-5466" r="-2523" b="-4049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yt_shape_10603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328155" y="1556870"/>
            <a:ext cx="3154077" cy="2920448"/>
            <a:chOff x="0" y="0"/>
            <a:chExt cx="3154077" cy="2920448"/>
          </a:xfrm>
        </p:grpSpPr>
        <p:pic>
          <p:nvPicPr>
            <p:cNvPr id="4" name="yt_image_10603" descr="{&quot;rangeId&quot;:0,&quot;⚘_6&quot;:1}">
              <a:extLst>
                <a:ext uri="">
  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154077" cy="2330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605" descr="{&quot;rangeId&quot;:0,&quot;IgnoreLineSpacing&quot;:1}"/>
            <p:cNvSpPr txBox="1"/>
            <p:nvPr/>
          </p:nvSpPr>
          <p:spPr>
            <a:xfrm>
              <a:off x="548566" y="23664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2" name="yt_shape_10502"/>
          <p:cNvSpPr txBox="1"/>
          <p:nvPr/>
        </p:nvSpPr>
        <p:spPr>
          <a:xfrm>
            <a:off x="540000" y="1063525"/>
            <a:ext cx="474809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判定矩形的基本思路</a:t>
            </a:r>
          </a:p>
        </p:txBody>
      </p:sp>
      <p:graphicFrame>
        <p:nvGraphicFramePr>
          <p:cNvPr id="10503" name="yt_table_10503" title="H_302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197499"/>
              </p:ext>
            </p:extLst>
          </p:nvPr>
        </p:nvGraphicFramePr>
        <p:xfrm>
          <a:off x="540000" y="1820675"/>
          <a:ext cx="11111999" cy="38404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6356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76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前提条件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思路方法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 rowSpan="3"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四边形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证明三个角是直角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 vMerge="1"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00000"/>
                        </a:lnSpc>
                      </a:pPr>
                      <a:endParaRPr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先证平行四边形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再证一个角是直角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7999">
                <a:tc vMerge="1"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00000"/>
                        </a:lnSpc>
                      </a:pPr>
                      <a:endParaRPr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先证平行四边形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再证对角线相等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7999">
                <a:tc rowSpan="2"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平行四边形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证明一个角是直角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7999">
                <a:tc vMerge="1"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00000"/>
                        </a:lnSpc>
                      </a:pPr>
                      <a:endParaRPr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证明对角线相等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" name="yt_shape_10506"/>
          <p:cNvSpPr txBox="1"/>
          <p:nvPr/>
        </p:nvSpPr>
        <p:spPr>
          <a:xfrm>
            <a:off x="6095968" y="985747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0507" name="yt_shape_10507"/>
          <p:cNvSpPr txBox="1"/>
          <p:nvPr/>
        </p:nvSpPr>
        <p:spPr>
          <a:xfrm>
            <a:off x="540000" y="1313534"/>
            <a:ext cx="567463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题型一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根据定义判定矩形 </a:t>
            </a:r>
          </a:p>
        </p:txBody>
      </p:sp>
      <p:sp>
        <p:nvSpPr>
          <p:cNvPr id="10508" name="yt_shape_10508"/>
          <p:cNvSpPr txBox="1"/>
          <p:nvPr/>
        </p:nvSpPr>
        <p:spPr>
          <a:xfrm>
            <a:off x="540119" y="191832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在平行四边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00815"/>
              </a:rPr>
              <a:t>上两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CF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AF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DE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四边形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ABCD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91e04"/>
              </a:rPr>
              <a:t>是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91e04"/>
              </a:rPr>
              <a:t>矩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0509" name="yt_image_10509">
            <a:extLst>
              <a:ext uri="">
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0185" y="3111567"/>
            <a:ext cx="2430157" cy="172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yt_shape_1731295583315">
            <a:extLst>
              <a:ext uri="{FF2B5EF4-FFF2-40B4-BE49-F238E27FC236}">
                <a16:creationId xmlns:a16="http://schemas.microsoft.com/office/drawing/2014/main" id="{25481845-F9C9-74FF-9279-ACF9B2B45A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2012897"/>
            <a:ext cx="692342" cy="359485"/>
          </a:xfrm>
          <a:prstGeom prst="rect">
            <a:avLst/>
          </a:prstGeom>
        </p:spPr>
      </p:pic>
      <p:sp>
        <p:nvSpPr>
          <p:cNvPr id="7" name="yt_shape_10511"/>
          <p:cNvSpPr txBox="1"/>
          <p:nvPr/>
        </p:nvSpPr>
        <p:spPr>
          <a:xfrm>
            <a:off x="540000" y="3076784"/>
            <a:ext cx="772807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8" name="yt_shape_10512"/>
          <p:cNvSpPr txBox="1"/>
          <p:nvPr/>
        </p:nvSpPr>
        <p:spPr>
          <a:xfrm>
            <a:off x="540000" y="3681570"/>
            <a:ext cx="347691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9" name="yt_shape_10513"/>
          <p:cNvSpPr txBox="1"/>
          <p:nvPr/>
        </p:nvSpPr>
        <p:spPr>
          <a:xfrm>
            <a:off x="540000" y="4286356"/>
            <a:ext cx="269785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" name="yt_shape_10514"/>
          <p:cNvSpPr txBox="1"/>
          <p:nvPr/>
        </p:nvSpPr>
        <p:spPr>
          <a:xfrm>
            <a:off x="540000" y="4891142"/>
            <a:ext cx="91723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8" grpId="0" build="allAtOnce"/>
      <p:bldP spid="9" grpId="0" build="allAtOnce"/>
      <p:bldP spid="10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515" name="yt_shape_10515"/>
              <p:cNvSpPr txBox="1"/>
              <p:nvPr/>
            </p:nvSpPr>
            <p:spPr>
              <a:xfrm>
                <a:off x="540000" y="1052835"/>
                <a:ext cx="7246023" cy="176868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𝑨𝑩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𝑫𝑪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𝑩𝑭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𝑪𝑬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𝑨𝑭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𝑫𝑬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0515" name="yt_shape_105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052835"/>
                <a:ext cx="7246023" cy="1768689"/>
              </a:xfrm>
              <a:prstGeom prst="rect">
                <a:avLst/>
              </a:prstGeom>
              <a:blipFill>
                <a:blip r:embed="rId2"/>
                <a:stretch>
                  <a:fillRect l="-38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17" name="yt_shape_10517"/>
          <p:cNvSpPr txBox="1"/>
          <p:nvPr/>
        </p:nvSpPr>
        <p:spPr>
          <a:xfrm>
            <a:off x="540000" y="2872312"/>
            <a:ext cx="1004441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518" name="yt_shape_10518"/>
          <p:cNvSpPr txBox="1"/>
          <p:nvPr/>
        </p:nvSpPr>
        <p:spPr>
          <a:xfrm>
            <a:off x="540000" y="3477098"/>
            <a:ext cx="691214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pic>
        <p:nvPicPr>
          <p:cNvPr id="9" name="yt_image_10509">
            <a:extLst>
              <a:ext uri="">
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72165" y="3873243"/>
            <a:ext cx="2430157" cy="172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yt_shape_10519"/>
          <p:cNvSpPr txBox="1"/>
          <p:nvPr/>
        </p:nvSpPr>
        <p:spPr>
          <a:xfrm>
            <a:off x="540000" y="4104574"/>
            <a:ext cx="758220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180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1" name="yt_shape_10520"/>
          <p:cNvSpPr txBox="1"/>
          <p:nvPr/>
        </p:nvSpPr>
        <p:spPr>
          <a:xfrm>
            <a:off x="540000" y="4709360"/>
            <a:ext cx="428162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</p:txBody>
      </p:sp>
      <p:sp>
        <p:nvSpPr>
          <p:cNvPr id="12" name="yt_shape_10521"/>
          <p:cNvSpPr txBox="1"/>
          <p:nvPr/>
        </p:nvSpPr>
        <p:spPr>
          <a:xfrm>
            <a:off x="540000" y="5314146"/>
            <a:ext cx="482824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是矩形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15" grpId="0" build="allAtOnce"/>
      <p:bldP spid="10517" grpId="0" build="allAtOnce"/>
      <p:bldP spid="10518" grpId="0" build="allAtOnce"/>
      <p:bldP spid="10" grpId="0" build="allAtOnce"/>
      <p:bldP spid="11" grpId="0" build="allAtOnce"/>
      <p:bldP spid="1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4" name="yt_shape_10524"/>
          <p:cNvSpPr txBox="1"/>
          <p:nvPr/>
        </p:nvSpPr>
        <p:spPr>
          <a:xfrm>
            <a:off x="540119" y="1876337"/>
            <a:ext cx="11492915" cy="29777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62345,isEnd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要使它变为矩形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需要添加的条件是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</a:t>
            </a:r>
            <a:r>
              <a:rPr sz="1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 smtClean="0">
                <a:latin typeface="Times New Roman"/>
              </a:rPr>
              <a:t>⁠</a:t>
            </a:r>
            <a:r>
              <a:rPr lang="zh-CN" altLang="zh-CN" sz="3600" b="1" i="0" u="sng" smtClean="0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9.004961,H:43.2"/>
              </a:rPr>
              <a:t/>
            </a:r>
            <a:br>
              <a:rPr lang="zh-CN" altLang="zh-CN" sz="3600" b="1" i="0" u="sng" smtClean="0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9.004961,H:43.2"/>
              </a:rPr>
            </a:br>
            <a:endParaRPr lang="en-US" altLang="zh-CN" sz="2800" b="0" i="0" u="none">
              <a:solidFill>
                <a:srgbClr val="1EE3CF"/>
              </a:solidFill>
              <a:effectLst/>
              <a:latin typeface="Times New Roman" pitchFamily="28"/>
              <a:ea typeface="宋体" pitchFamily="28"/>
              <a:sym typeface=",isEnd"/>
            </a:endParaRPr>
          </a:p>
        </p:txBody>
      </p:sp>
      <p:pic>
        <p:nvPicPr>
          <p:cNvPr id="3" name="yt_shape_1731295583911">
            <a:extLst>
              <a:ext uri="{FF2B5EF4-FFF2-40B4-BE49-F238E27FC236}">
                <a16:creationId xmlns:a16="http://schemas.microsoft.com/office/drawing/2014/main" id="{A9E3C2B6-3885-D573-D316-DC2062C820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624" y="3778780"/>
            <a:ext cx="1960752" cy="1444431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F0C80BF2-6BAB-CBC6-0208-28A05047472B}"/>
              </a:ext>
            </a:extLst>
          </p:cNvPr>
          <p:cNvSpPr txBox="1"/>
          <p:nvPr/>
        </p:nvSpPr>
        <p:spPr>
          <a:xfrm>
            <a:off x="8297121" y="2348925"/>
            <a:ext cx="351701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D</a:t>
            </a:r>
            <a:r>
              <a:rPr kumimoji="0" lang="zh-CN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（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  <a:sym typeface="_⨹_2_e4d97"/>
              </a:rPr>
              <a:t>答案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/>
            </a:r>
            <a:b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</a:b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522EA1F-81A4-13B3-6F36-4CA89E209675}"/>
              </a:ext>
            </a:extLst>
          </p:cNvPr>
          <p:cNvSpPr txBox="1"/>
          <p:nvPr/>
        </p:nvSpPr>
        <p:spPr>
          <a:xfrm>
            <a:off x="479610" y="3093371"/>
            <a:ext cx="2474024" cy="194527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不唯一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）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6" name="yt_image_10522" title="H_37.12496">
            <a:extLst>
              <a:ext uri="">
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000" y="1386842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yt_shape_10524"/>
          <p:cNvSpPr txBox="1"/>
          <p:nvPr/>
        </p:nvSpPr>
        <p:spPr>
          <a:xfrm>
            <a:off x="564002" y="2060905"/>
            <a:ext cx="11492915" cy="29777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sz="100" spc="-100" smtClean="0">
                <a:latin typeface="Times New Roman"/>
              </a:rPr>
              <a:t>⁠</a:t>
            </a:r>
            <a:r>
              <a:rPr lang="zh-CN" altLang="zh-CN" sz="3600" b="1" i="0" u="sng" smtClean="0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9.004961,H:43.2"/>
              </a:rPr>
              <a:t/>
            </a:r>
            <a:br>
              <a:rPr lang="zh-CN" altLang="zh-CN" sz="3600" b="1" i="0" u="sng" smtClean="0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9.004961,H:43.2"/>
              </a:rPr>
            </a:br>
            <a:r>
              <a:rPr sz="121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</a:t>
            </a:r>
            <a:r>
              <a:rPr sz="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写出一种情况即可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12150" b="0" i="0" u="none" smtClean="0">
                <a:solidFill>
                  <a:srgbClr val="1EE3CF"/>
                </a:solidFill>
                <a:effectLst/>
                <a:latin typeface="Times New Roman" pitchFamily="122"/>
                <a:ea typeface="Times New Roman" pitchFamily="122"/>
                <a:sym typeface="Finished"/>
              </a:rPr>
              <a:t> </a:t>
            </a:r>
            <a:r>
              <a:rPr lang="en-US" altLang="zh-CN" sz="3600" b="0" i="0" u="none" smtClean="0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        </a:t>
            </a:r>
            <a:r>
              <a:rPr lang="en-US" altLang="zh-CN" sz="2800" b="0" i="0" u="none" smtClean="0">
                <a:solidFill>
                  <a:srgbClr val="1EE3CF"/>
                </a:solidFill>
                <a:effectLst/>
                <a:latin typeface="Times New Roman" pitchFamily="28"/>
                <a:ea typeface="宋体" pitchFamily="28"/>
                <a:sym typeface=",isEnd"/>
              </a:rPr>
              <a:t> </a:t>
            </a:r>
            <a:endParaRPr lang="en-US" altLang="zh-CN" sz="2800" b="0" i="0" u="none">
              <a:solidFill>
                <a:srgbClr val="1EE3CF"/>
              </a:solidFill>
              <a:effectLst/>
              <a:latin typeface="Times New Roman" pitchFamily="28"/>
              <a:ea typeface="宋体" pitchFamily="28"/>
              <a:sym typeface=",isEnd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961715" y="5053491"/>
            <a:ext cx="22685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hangingPunct="0"/>
            <a:r>
              <a:rPr lang="zh-CN" altLang="zh-CN" sz="3600" b="1">
                <a:solidFill>
                  <a:srgbClr val="000000"/>
                </a:solidFill>
                <a:latin typeface="Times New Roman" pitchFamily="36"/>
                <a:ea typeface="楷体" pitchFamily="36"/>
              </a:rPr>
              <a:t>（</a:t>
            </a:r>
            <a:r>
              <a:rPr lang="zh-CN" altLang="zh-CN" sz="3600" b="1" smtClean="0">
                <a:solidFill>
                  <a:srgbClr val="000000"/>
                </a:solidFill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smtClean="0">
                <a:solidFill>
                  <a:srgbClr val="000000"/>
                </a:solidFill>
                <a:latin typeface="Times New Roman" pitchFamily="36"/>
                <a:ea typeface="楷体" pitchFamily="36"/>
              </a:rPr>
              <a:t>1</a:t>
            </a:r>
            <a:r>
              <a:rPr lang="zh-CN" altLang="zh-CN" sz="3600" b="1" smtClean="0">
                <a:solidFill>
                  <a:srgbClr val="000000"/>
                </a:solidFill>
                <a:latin typeface="Times New Roman" pitchFamily="36"/>
                <a:ea typeface="楷体" pitchFamily="36"/>
              </a:rPr>
              <a:t>题</a:t>
            </a:r>
            <a:r>
              <a:rPr lang="zh-CN" altLang="zh-CN" sz="3600" b="1">
                <a:solidFill>
                  <a:srgbClr val="000000"/>
                </a:solidFill>
                <a:latin typeface="Times New Roman" pitchFamily="36"/>
                <a:ea typeface="楷体" pitchFamily="36"/>
              </a:rPr>
              <a:t>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4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5" name="yt_shape_10525"/>
          <p:cNvSpPr txBox="1"/>
          <p:nvPr/>
        </p:nvSpPr>
        <p:spPr>
          <a:xfrm>
            <a:off x="540120" y="1340855"/>
            <a:ext cx="11244276" cy="10888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62c5d"/>
              </a:rPr>
              <a:t>分别是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62c5d"/>
              </a:rPr>
              <a:t>线</a:t>
            </a:r>
            <a:r>
              <a:rPr lang="zh-CN" altLang="zh-CN" sz="3000" b="1" i="0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段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的平行线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b819a"/>
              </a:rPr>
              <a:t>的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b819a"/>
              </a:rPr>
              <a:t>延长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526" name="yt_shape_10526"/>
          <p:cNvSpPr txBox="1"/>
          <p:nvPr/>
        </p:nvSpPr>
        <p:spPr>
          <a:xfrm>
            <a:off x="540000" y="2285720"/>
            <a:ext cx="633756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BD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sp>
        <p:nvSpPr>
          <p:cNvPr id="2" name="yt_shape_10527"/>
          <p:cNvSpPr txBox="1"/>
          <p:nvPr/>
        </p:nvSpPr>
        <p:spPr>
          <a:xfrm>
            <a:off x="540000" y="2777998"/>
            <a:ext cx="6890797" cy="3323987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DB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是线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段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的中点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DE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BD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10528" name="yt_shape_10528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608105" y="2462679"/>
            <a:ext cx="2109429" cy="3347485"/>
            <a:chOff x="0" y="0"/>
            <a:chExt cx="2109429" cy="3347485"/>
          </a:xfrm>
        </p:grpSpPr>
        <p:pic>
          <p:nvPicPr>
            <p:cNvPr id="3" name="yt_image_10528" descr="{&quot;rangeId&quot;:0,&quot;⚘_2&quot;:1}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107995" cy="27574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530" name="yt_shape_10530" descr="{&quot;rangeId&quot;:0,&quot;IgnoreLineSpacing&quot;:1}"/>
            <p:cNvSpPr txBox="1"/>
            <p:nvPr/>
          </p:nvSpPr>
          <p:spPr>
            <a:xfrm>
              <a:off x="25525" y="27934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0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0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2</a:t>
              </a:r>
              <a:r>
                <a:rPr lang="zh-CN" altLang="zh-CN" sz="30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2" name="yt_shape_10532"/>
          <p:cNvSpPr txBox="1"/>
          <p:nvPr/>
        </p:nvSpPr>
        <p:spPr>
          <a:xfrm>
            <a:off x="540000" y="980830"/>
            <a:ext cx="10513126" cy="43521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ADC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为矩形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4" name="yt_shape_10533"/>
          <p:cNvSpPr txBox="1"/>
          <p:nvPr/>
        </p:nvSpPr>
        <p:spPr>
          <a:xfrm>
            <a:off x="539999" y="1340855"/>
            <a:ext cx="7932165" cy="47873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28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BD</a:t>
            </a:r>
            <a:r>
              <a:rPr lang="en-US" altLang="zh-CN" sz="28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28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FA</a:t>
            </a:r>
            <a:r>
              <a:rPr lang="en-US" altLang="zh-CN" sz="28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28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28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28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28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28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28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是线</a:t>
            </a:r>
            <a:r>
              <a:rPr lang="zh-CN" altLang="zh-CN" sz="28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段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28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的中点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28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28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28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28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28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28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28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28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28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28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28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28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28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28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28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ADC</a:t>
            </a:r>
            <a:r>
              <a:rPr lang="en-US" altLang="zh-CN" sz="28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28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28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28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28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28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28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28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28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28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28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28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28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28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28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28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28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ADC</a:t>
            </a:r>
            <a:r>
              <a:rPr lang="en-US" altLang="zh-CN" sz="28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为矩形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10534" name="yt_shape_1053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6888055" y="2114116"/>
            <a:ext cx="2880200" cy="2629768"/>
            <a:chOff x="0" y="0"/>
            <a:chExt cx="2469408" cy="3347485"/>
          </a:xfrm>
        </p:grpSpPr>
        <p:pic>
          <p:nvPicPr>
            <p:cNvPr id="5" name="yt_image_10534" descr="{&quot;rangeId&quot;:0,&quot;⚘_2&quot;:1}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107995" cy="27574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536" name="yt_shape_10536" descr="{&quot;rangeId&quot;:0,&quot;IgnoreLineSpacing&quot;:1}"/>
            <p:cNvSpPr txBox="1"/>
            <p:nvPr/>
          </p:nvSpPr>
          <p:spPr>
            <a:xfrm>
              <a:off x="385504" y="27934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28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28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2</a:t>
              </a:r>
              <a:r>
                <a:rPr lang="zh-CN" altLang="zh-CN" sz="28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8" name="yt_shape_10538"/>
          <p:cNvSpPr txBox="1"/>
          <p:nvPr/>
        </p:nvSpPr>
        <p:spPr>
          <a:xfrm>
            <a:off x="540000" y="1198853"/>
            <a:ext cx="683199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题型二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利用判定定理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判定矩形 </a:t>
            </a:r>
          </a:p>
        </p:txBody>
      </p:sp>
      <p:sp>
        <p:nvSpPr>
          <p:cNvPr id="10539" name="yt_shape_10539"/>
          <p:cNvSpPr txBox="1"/>
          <p:nvPr/>
        </p:nvSpPr>
        <p:spPr>
          <a:xfrm>
            <a:off x="540119" y="1803639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bea63"/>
              </a:rPr>
              <a:t>分别是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和外角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的平分线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0e0f7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是矩形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0540" name="yt_image_10540">
            <a:extLst>
              <a:ext uri="">
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3297" y="3717020"/>
            <a:ext cx="2597205" cy="163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yt_shape_1731295584084">
            <a:extLst>
              <a:ext uri="{FF2B5EF4-FFF2-40B4-BE49-F238E27FC236}">
                <a16:creationId xmlns:a16="http://schemas.microsoft.com/office/drawing/2014/main" id="{C829045B-A613-269A-A518-3FE48FE010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898216"/>
            <a:ext cx="692342" cy="359485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54</TotalTime>
  <Words>1022</Words>
  <Application>Microsoft Office PowerPoint</Application>
  <PresentationFormat>宽屏</PresentationFormat>
  <Paragraphs>138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62" baseType="lpstr">
      <vt:lpstr>,isEnd</vt:lpstr>
      <vt:lpstr>_⨹_1_0e0f7</vt:lpstr>
      <vt:lpstr>_⨹_1_0f178</vt:lpstr>
      <vt:lpstr>_⨹_1_1e502,isEnd</vt:lpstr>
      <vt:lpstr>_⨹_1_26dca</vt:lpstr>
      <vt:lpstr>_⨹_1_5061c</vt:lpstr>
      <vt:lpstr>_⨹_1_5c032</vt:lpstr>
      <vt:lpstr>_⨹_1_62345,isEnd</vt:lpstr>
      <vt:lpstr>_⨹_1_6e6d6</vt:lpstr>
      <vt:lpstr>_⨹_1_8251a</vt:lpstr>
      <vt:lpstr>_⨹_1_a7490</vt:lpstr>
      <vt:lpstr>_⨹_1_a8013</vt:lpstr>
      <vt:lpstr>_⨹_1_af1a9,isEnd</vt:lpstr>
      <vt:lpstr>_⨹_1_b6da0</vt:lpstr>
      <vt:lpstr>_⨹_1_bf610</vt:lpstr>
      <vt:lpstr>_⨹_2_00815</vt:lpstr>
      <vt:lpstr>_⨹_2_91e04</vt:lpstr>
      <vt:lpstr>_⨹_2_e4d97</vt:lpstr>
      <vt:lpstr>_⨹_3_0ca21,isEnd</vt:lpstr>
      <vt:lpstr>_⨹_3_b5f93</vt:lpstr>
      <vt:lpstr>_⨹_3_b819a</vt:lpstr>
      <vt:lpstr>_⨹_3_bea63</vt:lpstr>
      <vt:lpstr>_⨹_4_62c5d</vt:lpstr>
      <vt:lpstr>_⨹_4_7920f</vt:lpstr>
      <vt:lpstr>_⨹_5_14f7d</vt:lpstr>
      <vt:lpstr>_⨹_5_2551f,isEnd</vt:lpstr>
      <vt:lpstr>_⨹_5_c60a9</vt:lpstr>
      <vt:lpstr>_⨹_6_b1964,isEnd</vt:lpstr>
      <vt:lpstr>_⨹_8_59e67,isEnd</vt:lpstr>
      <vt:lpstr>Finished</vt:lpstr>
      <vt:lpstr>W:9.004961,H:43.2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20</cp:revision>
  <dcterms:created xsi:type="dcterms:W3CDTF">2024-11-11T03:24:32Z</dcterms:created>
  <dcterms:modified xsi:type="dcterms:W3CDTF">2024-11-24T02:42:31Z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